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81" r:id="rId13"/>
    <p:sldId id="282" r:id="rId14"/>
    <p:sldId id="286" r:id="rId15"/>
    <p:sldId id="283" r:id="rId16"/>
    <p:sldId id="284" r:id="rId17"/>
    <p:sldId id="285" r:id="rId18"/>
    <p:sldId id="269" r:id="rId19"/>
    <p:sldId id="287" r:id="rId20"/>
    <p:sldId id="27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A0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2"/>
  </p:normalViewPr>
  <p:slideViewPr>
    <p:cSldViewPr snapToGrid="0">
      <p:cViewPr>
        <p:scale>
          <a:sx n="83" d="100"/>
          <a:sy n="83" d="100"/>
        </p:scale>
        <p:origin x="16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9DE5A-31BA-410E-ACA2-9B800274F20F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6CDF-95D6-465E-990F-051E22972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52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5" name="Google Shape;3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778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436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41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27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70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158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08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06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1AB87D4E-74F0-717F-1056-AEA6F81B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>
            <a:extLst>
              <a:ext uri="{FF2B5EF4-FFF2-40B4-BE49-F238E27FC236}">
                <a16:creationId xmlns:a16="http://schemas.microsoft.com/office/drawing/2014/main" id="{CB8E8066-0DF2-2DB3-59CD-8675E7145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>
            <a:extLst>
              <a:ext uri="{FF2B5EF4-FFF2-40B4-BE49-F238E27FC236}">
                <a16:creationId xmlns:a16="http://schemas.microsoft.com/office/drawing/2014/main" id="{E2EAA436-98EA-053E-95F8-3318E08DD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>
            <a:extLst>
              <a:ext uri="{FF2B5EF4-FFF2-40B4-BE49-F238E27FC236}">
                <a16:creationId xmlns:a16="http://schemas.microsoft.com/office/drawing/2014/main" id="{572497ED-9301-445B-E2A4-83E669D49E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>
            <a:extLst>
              <a:ext uri="{FF2B5EF4-FFF2-40B4-BE49-F238E27FC236}">
                <a16:creationId xmlns:a16="http://schemas.microsoft.com/office/drawing/2014/main" id="{78C6AF72-CC6C-085B-2CBE-1C4D7E0160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648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1AB87D4E-74F0-717F-1056-AEA6F81B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>
            <a:extLst>
              <a:ext uri="{FF2B5EF4-FFF2-40B4-BE49-F238E27FC236}">
                <a16:creationId xmlns:a16="http://schemas.microsoft.com/office/drawing/2014/main" id="{CB8E8066-0DF2-2DB3-59CD-8675E7145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>
            <a:extLst>
              <a:ext uri="{FF2B5EF4-FFF2-40B4-BE49-F238E27FC236}">
                <a16:creationId xmlns:a16="http://schemas.microsoft.com/office/drawing/2014/main" id="{E2EAA436-98EA-053E-95F8-3318E08DD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>
            <a:extLst>
              <a:ext uri="{FF2B5EF4-FFF2-40B4-BE49-F238E27FC236}">
                <a16:creationId xmlns:a16="http://schemas.microsoft.com/office/drawing/2014/main" id="{572497ED-9301-445B-E2A4-83E669D49E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>
            <a:extLst>
              <a:ext uri="{FF2B5EF4-FFF2-40B4-BE49-F238E27FC236}">
                <a16:creationId xmlns:a16="http://schemas.microsoft.com/office/drawing/2014/main" id="{78C6AF72-CC6C-085B-2CBE-1C4D7E0160A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12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5" name="Google Shape;3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397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3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0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88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5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7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561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dirty="0"/>
          </a:p>
        </p:txBody>
      </p:sp>
      <p:sp>
        <p:nvSpPr>
          <p:cNvPr id="334" name="Google Shape;33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98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A224E-56EF-DD0D-E8C7-44EDE0DBD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32BD9B-3F83-343E-A89F-657BB50DC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AFE3E7-49EB-4CDC-0D8C-A56CA85F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83418B-CB96-A2F6-095B-341DCA79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FADF39-A884-38F1-3D83-D19E4C90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6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B16F7-BA53-6698-4199-974B3D6A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4597BC-5431-D8A0-C9F5-CEBC139AF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7C0952-4E9A-1CAF-F22B-46CB0D1D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0CDEFD-F055-5E0D-212A-2532A90C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7C354-821D-117B-F499-5CDEBA1F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88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B7D2BF-8D46-085D-8E50-F894F735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D36171-3116-2FA9-6D67-50B3EE79A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29F2E-41C0-BFA3-97D2-EECADD6F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35A1FE-5C9D-9988-5A8E-EBBB59B7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BB99D0-3286-01A7-CFC1-FBF748D9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47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ACC7A-089A-A5F4-C2CB-770B7E15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FB33A-69DB-9EE2-00A9-625288FD5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C43357-68E0-D18D-25B8-1418AC99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610F6A-CAD6-027B-B6BB-BDDB05C7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37868D-246A-A055-5A0A-4AF67ADE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49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97F4F-11EA-5B63-24CE-59F35825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CB5BEB-7F11-E000-5B2F-A29E995B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C770D1-AAE3-19DF-A274-DD6756AF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E332B-8C36-4426-11F8-53048E25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1EF69B-38B4-8349-62D5-A39BA3DA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72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8330F-24DF-58D5-520E-7538F89A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9847A-B6AD-676D-05B8-910AC3D6F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06B80F-A8AB-625D-68F4-FF7FEB074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468366-2C50-C9AD-9213-32D651F7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782D9-CE93-36AF-83C0-D3F96231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672DE1-505A-DB37-B898-ABAE254B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49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C3EE3-E7A7-D449-7F55-31DE8750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0C7647-8DCF-2980-47B0-55E8DA3F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F5FAF6-73C0-23C8-CB5C-CAB4D47D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28E11D-904B-DCDC-6AFC-51118D6D5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292EB3E-0106-30EF-4D70-13312F83F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4619D2-D33A-491E-4D6F-5D13C36C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8C95B4-BED1-14BD-4B38-6220220B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3A6F4A4-276A-012C-0A55-EB30B503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95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815A4-1DBB-0818-756B-E113E626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24DFF4-D19C-401A-1F94-67CFCC3D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76BA67-D580-00B3-791E-55872F6F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7E077A-360E-E045-5759-F68ED0F6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06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EA6BFC-B5E7-B430-0C2E-FB231A21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469D90-BBA3-196D-968F-23450C62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7C09A1-D3E8-D270-E741-238435FB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10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2FC3B-FCBA-30AB-FBFD-218D7B56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9C7762-B36A-48E1-CD4E-85D8494B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EB1E79-76BA-8B6D-E756-4F633147C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6BA673-B482-895C-A339-9EC1F92C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E90387-1FCF-8E00-271A-07BD1C1C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9A7F1E-86E8-E48A-AF0D-AFC9DC45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847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9C32E-5BA0-EBCF-3C25-6307BA52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0ABF2D1-2D54-0F21-524B-F229717B3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5C2643-5D98-76BE-87CB-C06F5906A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186B5E-49D8-4C53-17BF-5A28565E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7B8FD2-5735-39B1-89D4-56D6A9E2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ACF654-3616-2474-5A93-2FD10D2F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1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8D37A-D11B-3068-6D64-0803DB5B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0345FB-FB92-B5E5-0844-55CF3B2C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A07EC8-A105-A77D-D80B-6DC0629E5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BF9D-38DE-4AE7-A5B2-4825D9831239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D4D75E-7709-1330-F480-C59B0EE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D5D772-B2EC-20A8-D1D1-08DE3B7E2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51900C-7ED8-40CF-81D9-A2CD458A28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1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 descr="Logo normal 1401e1667efad29606cdfdd1d90ffe25d413b1d0f75e857e435eab2230f63f39"/>
          <p:cNvSpPr/>
          <p:nvPr/>
        </p:nvSpPr>
        <p:spPr>
          <a:xfrm>
            <a:off x="2037132" y="0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0" name="Google Shape;310;p1" descr="Logo normal 1401e1667efad29606cdfdd1d90ffe25d413b1d0f75e857e435eab2230f63f39"/>
          <p:cNvSpPr/>
          <p:nvPr/>
        </p:nvSpPr>
        <p:spPr>
          <a:xfrm>
            <a:off x="2037132" y="0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11" name="Google Shape;311;p1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"/>
          <p:cNvSpPr txBox="1"/>
          <p:nvPr/>
        </p:nvSpPr>
        <p:spPr>
          <a:xfrm>
            <a:off x="3065797" y="6216275"/>
            <a:ext cx="5795963" cy="50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Москва 2025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1"/>
          <p:cNvSpPr txBox="1"/>
          <p:nvPr/>
        </p:nvSpPr>
        <p:spPr>
          <a:xfrm>
            <a:off x="651061" y="370952"/>
            <a:ext cx="108898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Департамент образования и науки города Москвы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Государственное автономное образовательное учреждение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высшего образования города Москвы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«Московский городской педагогический университет»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Google Shape;314;p1"/>
          <p:cNvSpPr txBox="1"/>
          <p:nvPr/>
        </p:nvSpPr>
        <p:spPr>
          <a:xfrm>
            <a:off x="902691" y="4340434"/>
            <a:ext cx="527268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Подготовил: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студент МГПУ, 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группы </a:t>
            </a: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БД-241м</a:t>
            </a:r>
            <a:endParaRPr lang="ru-RU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u="sng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Кузьмина Дарья Юрьевна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1"/>
          <p:cNvSpPr txBox="1"/>
          <p:nvPr/>
        </p:nvSpPr>
        <p:spPr>
          <a:xfrm>
            <a:off x="6350470" y="4340434"/>
            <a:ext cx="579596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179388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Руководитель: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кандидат технических наук,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доктор экономических наук, профессор,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Фролов Юрий Викторович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3065797" y="2357948"/>
            <a:ext cx="674780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Курсовая работа</a:t>
            </a:r>
            <a:endParaRPr sz="2700" dirty="0">
              <a:solidFill>
                <a:schemeClr val="dk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743180" y="1514617"/>
            <a:ext cx="108643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АНАЛИТИКИ </a:t>
            </a:r>
            <a:r>
              <a:rPr lang="en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b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СФЕРЕ ОБРАЗОВАНИЯ Г. МОСКВЫ</a:t>
            </a:r>
            <a:endParaRPr lang="ru-RU" sz="2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Loginom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5A6D9-647E-EB5E-A46F-75E648D5134F}"/>
              </a:ext>
            </a:extLst>
          </p:cNvPr>
          <p:cNvSpPr txBox="1"/>
          <p:nvPr/>
        </p:nvSpPr>
        <p:spPr>
          <a:xfrm>
            <a:off x="499310" y="5244669"/>
            <a:ext cx="7730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RFM-</a:t>
            </a: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активности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Recency: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Как давно школа участвовала в олимпиадах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 участия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Monetary: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Общее количество наград</a:t>
            </a:r>
          </a:p>
        </p:txBody>
      </p:sp>
      <p:pic>
        <p:nvPicPr>
          <p:cNvPr id="4" name="Рисунок 3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F4BAE005-58D4-2C46-C42F-686B8BB1B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5" y="1391217"/>
            <a:ext cx="3516539" cy="373052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4829A18-59E5-83D5-FEF7-250C232119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5652" y="1391217"/>
            <a:ext cx="4492095" cy="373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5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Loginom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 descr="Изображение выглядит как диаграмма, План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C824B8F-F19D-AAB5-8516-25D8505F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6543" y="1093635"/>
            <a:ext cx="7278913" cy="535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962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BigQuery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Рисунок 2" descr="Изображение выглядит как снимок экрана, текс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EB95FD7-D7F9-6525-86DE-775ABC55C3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8" y="1871663"/>
            <a:ext cx="6300470" cy="336931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программное обеспечение, число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F7E88B78-585F-D3C0-ADEF-BBEE2DA2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6400"/>
            <a:ext cx="5249740" cy="40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Knime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Рисунок 5" descr="Изображение выглядит как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2AEBA97-159D-D309-ABB8-FEF7F35C6CA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061" y="2347993"/>
            <a:ext cx="5940425" cy="3075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B824E33F-C4B8-978D-8363-26ED61D45F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6514" y="1396762"/>
            <a:ext cx="5940425" cy="497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003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Knime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 descr="Изображение выглядит как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482DE3C-4581-3D23-4126-E673252986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9575" y="1428631"/>
            <a:ext cx="5940425" cy="317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7F2E36D-6063-F684-AA92-920B54B9E2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67509" y="2254186"/>
            <a:ext cx="5940425" cy="371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47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D2D56F-6CB6-745B-F2B4-14C1FB9A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57" y="1760335"/>
            <a:ext cx="4062279" cy="463842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9F130E2-1AFD-6EAF-C9AB-DA7C4E741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90" y="1827250"/>
            <a:ext cx="6300470" cy="44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3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Рисунок 1" descr="Изображение выглядит как текст, График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BD39B67-8C27-EDDB-9A63-95724ED86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2" y="1871663"/>
            <a:ext cx="5724731" cy="4405193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418370C-8A12-AC75-533E-370C08C2E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94" y="1428631"/>
            <a:ext cx="4270536" cy="50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4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Colab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, Параллель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D22A7E3-5ECC-C681-0FC8-F55EEB61C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1" y="1918402"/>
            <a:ext cx="6235700" cy="44196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D5736A7-3971-89C1-3077-C3D84CDB2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29" y="1717746"/>
            <a:ext cx="4694640" cy="46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361C96FF-5CAC-62E1-9D4B-A972B9E70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>
            <a:extLst>
              <a:ext uri="{FF2B5EF4-FFF2-40B4-BE49-F238E27FC236}">
                <a16:creationId xmlns:a16="http://schemas.microsoft.com/office/drawing/2014/main" id="{D551E80F-F1A3-EF06-B51E-233C142F5455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>
            <a:extLst>
              <a:ext uri="{FF2B5EF4-FFF2-40B4-BE49-F238E27FC236}">
                <a16:creationId xmlns:a16="http://schemas.microsoft.com/office/drawing/2014/main" id="{C66F1E98-2590-9998-2712-5187265908FA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>
            <a:extLst>
              <a:ext uri="{FF2B5EF4-FFF2-40B4-BE49-F238E27FC236}">
                <a16:creationId xmlns:a16="http://schemas.microsoft.com/office/drawing/2014/main" id="{912AF246-EE3F-EC48-0535-4671118C86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>
            <a:extLst>
              <a:ext uri="{FF2B5EF4-FFF2-40B4-BE49-F238E27FC236}">
                <a16:creationId xmlns:a16="http://schemas.microsoft.com/office/drawing/2014/main" id="{5188AF6E-1F89-AD95-2EB9-CC020808994D}"/>
              </a:ext>
            </a:extLst>
          </p:cNvPr>
          <p:cNvSpPr/>
          <p:nvPr/>
        </p:nvSpPr>
        <p:spPr>
          <a:xfrm>
            <a:off x="-1651764" y="221860"/>
            <a:ext cx="9769641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Выводы: </a:t>
            </a:r>
            <a:endParaRPr sz="4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0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587DE-3667-A9EB-A557-ABEB671841B9}"/>
              </a:ext>
            </a:extLst>
          </p:cNvPr>
          <p:cNvSpPr txBox="1"/>
          <p:nvPr/>
        </p:nvSpPr>
        <p:spPr>
          <a:xfrm>
            <a:off x="1871663" y="1466234"/>
            <a:ext cx="99669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Наибольшее количество наград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стабильно получают одни и те же школы, что говорит о высоком уровне подготовки и устойчивом качестве образования в отдельных образовательных учреждениях Москвы.</a:t>
            </a:r>
          </a:p>
          <a:p>
            <a:pPr algn="just">
              <a:buFont typeface="+mj-lt"/>
              <a:buAutoNum type="arabicPeriod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показал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около 10–20% школ приносят львиную долю побед, в то время как большая часть участвует, но не демонстрирует высоких результатов.</a:t>
            </a:r>
          </a:p>
          <a:p>
            <a:pPr algn="just">
              <a:buFont typeface="+mj-lt"/>
              <a:buAutoNum type="arabicPeriod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XYZ-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выявил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значительное число школ с нестабильной динамикой успехов — то есть их участие и победы сильно варьируются по годам, что может быть связано с кадровыми изменениями или различиями в подготовке учащихся.</a:t>
            </a:r>
          </a:p>
          <a:p>
            <a:pPr algn="just">
              <a:buFont typeface="+mj-lt"/>
              <a:buAutoNum type="arabicPeriod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RFM-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позволил определить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наиболее активные и «лояльные» школы, которые не только регулярно участвуют, но и показывают стабильные успехи в последние годы.</a:t>
            </a:r>
          </a:p>
          <a:p>
            <a:pPr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 школ продемонстрировала спад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активности и результативности в последние годы, что может быть сигналом к необходимости поддержки или внутреннего аудита качества образования.</a:t>
            </a:r>
          </a:p>
          <a:p>
            <a:pPr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данных можно выстроить рейтинги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определить потребности в сопровождении и поддержке, а также точечно инвестировать в развитие школ с потенциалом.</a:t>
            </a:r>
          </a:p>
          <a:p>
            <a:pPr algn="just">
              <a:buFont typeface="+mj-lt"/>
              <a:buAutoNum type="arabicPeriod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Подходы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применимы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мониторинга эффективности системы образования: они позволяют быстро обрабатывать большие объемы данных и делать выводы, полезные для принятия управленческих решений.</a:t>
            </a:r>
          </a:p>
        </p:txBody>
      </p:sp>
    </p:spTree>
    <p:extLst>
      <p:ext uri="{BB962C8B-B14F-4D97-AF65-F5344CB8AC3E}">
        <p14:creationId xmlns:p14="http://schemas.microsoft.com/office/powerpoint/2010/main" val="3519715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361C96FF-5CAC-62E1-9D4B-A972B9E70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>
            <a:extLst>
              <a:ext uri="{FF2B5EF4-FFF2-40B4-BE49-F238E27FC236}">
                <a16:creationId xmlns:a16="http://schemas.microsoft.com/office/drawing/2014/main" id="{D551E80F-F1A3-EF06-B51E-233C142F5455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>
            <a:extLst>
              <a:ext uri="{FF2B5EF4-FFF2-40B4-BE49-F238E27FC236}">
                <a16:creationId xmlns:a16="http://schemas.microsoft.com/office/drawing/2014/main" id="{C66F1E98-2590-9998-2712-5187265908FA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>
            <a:extLst>
              <a:ext uri="{FF2B5EF4-FFF2-40B4-BE49-F238E27FC236}">
                <a16:creationId xmlns:a16="http://schemas.microsoft.com/office/drawing/2014/main" id="{912AF246-EE3F-EC48-0535-4671118C86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>
            <a:extLst>
              <a:ext uri="{FF2B5EF4-FFF2-40B4-BE49-F238E27FC236}">
                <a16:creationId xmlns:a16="http://schemas.microsoft.com/office/drawing/2014/main" id="{5188AF6E-1F89-AD95-2EB9-CC020808994D}"/>
              </a:ext>
            </a:extLst>
          </p:cNvPr>
          <p:cNvSpPr/>
          <p:nvPr/>
        </p:nvSpPr>
        <p:spPr>
          <a:xfrm>
            <a:off x="-1589771" y="477284"/>
            <a:ext cx="9769641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4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0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DEF9497-80D1-3F17-DCB5-9E99AB41D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5" y="1871663"/>
            <a:ext cx="7772400" cy="3789411"/>
          </a:xfrm>
          <a:prstGeom prst="rect">
            <a:avLst/>
          </a:prstGeom>
        </p:spPr>
      </p:pic>
      <p:pic>
        <p:nvPicPr>
          <p:cNvPr id="6" name="Рисунок 5" descr="Изображение выглядит как Графика, графический дизайн, плакат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9295DE2-D0DA-EAB0-AA20-4C6BB42DD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71" y="1549831"/>
            <a:ext cx="4480002" cy="44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211179" y="246579"/>
            <a:ext cx="9769641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Задачи исследования: </a:t>
            </a:r>
            <a:endParaRPr sz="4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0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935831" y="2122989"/>
            <a:ext cx="10369635" cy="3078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особенности и типологию образовательных данных.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Рассмотреть методы аналитики </a:t>
            </a:r>
            <a:r>
              <a:rPr lang="e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Big Data,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применимые в образовательной среде.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цифровые практики и проекты в Москве.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прикладной анализ с использованием методов </a:t>
            </a:r>
            <a:r>
              <a:rPr lang="e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ABC, XYZ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RFM.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Построить модель кластеризации на основе образовательных показателей.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Оценить перспективы внедрения </a:t>
            </a:r>
            <a:r>
              <a:rPr lang="en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Big Data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образовательную политику.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" descr="Logo normal 1401e1667efad29606cdfdd1d90ffe25d413b1d0f75e857e435eab2230f63f39"/>
          <p:cNvSpPr/>
          <p:nvPr/>
        </p:nvSpPr>
        <p:spPr>
          <a:xfrm>
            <a:off x="2037132" y="0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0" name="Google Shape;310;p1" descr="Logo normal 1401e1667efad29606cdfdd1d90ffe25d413b1d0f75e857e435eab2230f63f39"/>
          <p:cNvSpPr/>
          <p:nvPr/>
        </p:nvSpPr>
        <p:spPr>
          <a:xfrm>
            <a:off x="2037132" y="0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11" name="Google Shape;311;p1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"/>
          <p:cNvSpPr txBox="1"/>
          <p:nvPr/>
        </p:nvSpPr>
        <p:spPr>
          <a:xfrm>
            <a:off x="3065797" y="6216275"/>
            <a:ext cx="5795963" cy="50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Москва 2025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Google Shape;313;p1"/>
          <p:cNvSpPr txBox="1"/>
          <p:nvPr/>
        </p:nvSpPr>
        <p:spPr>
          <a:xfrm>
            <a:off x="651061" y="370952"/>
            <a:ext cx="108898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Департамент образования и науки города Москвы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Государственное автономное образовательное учреждение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высшего образования города Москвы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«Московский городской педагогический университет»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Google Shape;314;p1"/>
          <p:cNvSpPr txBox="1"/>
          <p:nvPr/>
        </p:nvSpPr>
        <p:spPr>
          <a:xfrm>
            <a:off x="902691" y="4340434"/>
            <a:ext cx="527268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Подготовил: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студент МГПУ, 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группы </a:t>
            </a: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БД-241м</a:t>
            </a:r>
            <a:endParaRPr lang="ru-RU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u="sng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Кузьмина Дарья Юрьевна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1"/>
          <p:cNvSpPr txBox="1"/>
          <p:nvPr/>
        </p:nvSpPr>
        <p:spPr>
          <a:xfrm>
            <a:off x="6350470" y="4340434"/>
            <a:ext cx="579596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179388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Руководитель: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кандидат технических наук, 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доктор экономических наук, профессор,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u="sng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Фролов Юрий Викторович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3065797" y="2357948"/>
            <a:ext cx="674780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Курсовая работа</a:t>
            </a:r>
            <a:endParaRPr sz="2700" dirty="0">
              <a:solidFill>
                <a:schemeClr val="dk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743180" y="1514617"/>
            <a:ext cx="1086438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АНАЛИТИКИ </a:t>
            </a:r>
            <a:r>
              <a:rPr lang="en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b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СФЕРЕ ОБРАЗОВАНИЯ Г. МОСКВЫ</a:t>
            </a:r>
            <a:endParaRPr lang="ru-RU" sz="28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962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211179" y="246579"/>
            <a:ext cx="9769641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Актуальность исследования: </a:t>
            </a:r>
            <a:endParaRPr sz="4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00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962526" y="1871662"/>
            <a:ext cx="1001829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  <a:br>
              <a:rPr lang="ru-RU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Рост объема образовательных данных требует новых аналитических инструментов для управления качеством образования.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Противоречие:</a:t>
            </a:r>
            <a:br>
              <a:rPr lang="ru-RU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Между возможностями </a:t>
            </a:r>
            <a:r>
              <a:rPr lang="en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32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 недостаточной разработанностью методов их применения в московских школах.</a:t>
            </a:r>
          </a:p>
        </p:txBody>
      </p:sp>
    </p:spTree>
    <p:extLst>
      <p:ext uri="{BB962C8B-B14F-4D97-AF65-F5344CB8AC3E}">
        <p14:creationId xmlns:p14="http://schemas.microsoft.com/office/powerpoint/2010/main" val="339199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211179" y="246579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и задачи работы: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962526" y="1871662"/>
            <a:ext cx="100182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применение </a:t>
            </a:r>
            <a:r>
              <a:rPr lang="en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повышения эффективности образовательной системы Москвы.</a:t>
            </a:r>
          </a:p>
          <a:p>
            <a:pPr algn="l"/>
            <a:endParaRPr lang="ru-RU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данные олимпиад (</a:t>
            </a:r>
            <a:r>
              <a:rPr lang="en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ABC/XYZ/RFM-</a:t>
            </a: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Выполнить кластеризацию школ по показателям успеваемости.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рекомендации для управления образованием.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291074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962526" y="1871662"/>
            <a:ext cx="100182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Методы:</a:t>
            </a:r>
          </a:p>
          <a:p>
            <a:pPr algn="l"/>
            <a:endParaRPr lang="ru-RU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аналитика (статистика, визуализация).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Предиктивная аналитика (машинное обучение).</a:t>
            </a:r>
          </a:p>
          <a:p>
            <a:pPr algn="l"/>
            <a:endParaRPr lang="ru-RU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8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ru-RU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" sz="2800" i="0" u="none" strike="noStrike" dirty="0" err="1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" sz="280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KNIME, Python (Pandas, Matplotlib).</a:t>
            </a:r>
          </a:p>
          <a:p>
            <a:pPr algn="l"/>
            <a:endParaRPr lang="en" sz="280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340;p3">
            <a:extLst>
              <a:ext uri="{FF2B5EF4-FFF2-40B4-BE49-F238E27FC236}">
                <a16:creationId xmlns:a16="http://schemas.microsoft.com/office/drawing/2014/main" id="{67B0D092-6CA6-E7D1-954A-51DB76D6F098}"/>
              </a:ext>
            </a:extLst>
          </p:cNvPr>
          <p:cNvSpPr/>
          <p:nvPr/>
        </p:nvSpPr>
        <p:spPr>
          <a:xfrm>
            <a:off x="1211179" y="246579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Методы и инструменты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938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-2001252" y="2640863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Источник данных: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481263" y="3923164"/>
            <a:ext cx="68940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400" b="1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олимпиад</a:t>
            </a:r>
            <a:r>
              <a:rPr lang="ru-RU" sz="2400" b="0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(2012–2020 гг.):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74 228 записей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Поля: название школы, тип олимпиады, класс, статус (победитель/призер), год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Московская электронная школа (МЭШ)</a:t>
            </a:r>
            <a:endParaRPr lang="ru-RU" sz="2400" b="0" i="0" u="none" strike="noStrike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2400" b="1" i="0" u="none" strike="noStrike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Открытые данные Департамента образования</a:t>
            </a:r>
            <a:endParaRPr lang="ru-RU" sz="2400" b="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 descr="Изображение выглядит как снимок экрана, программное обеспечение, текс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60413A93-F044-B747-90B9-789AAD01CC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6723" y="377190"/>
            <a:ext cx="5940425" cy="3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287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-1724525" y="2815209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Подготовка данных: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79593-CAD0-F71B-11B8-93CC9DC494D1}"/>
              </a:ext>
            </a:extLst>
          </p:cNvPr>
          <p:cNvSpPr txBox="1"/>
          <p:nvPr/>
        </p:nvSpPr>
        <p:spPr>
          <a:xfrm>
            <a:off x="481263" y="3923164"/>
            <a:ext cx="9446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(сбор → очистка → анализ → визуализация)</a:t>
            </a:r>
            <a:b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Предобработка:</a:t>
            </a:r>
            <a:endParaRPr lang="ru-RU" sz="2400" b="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Удаление дубликатов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пропусков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Приведение форматов (например, года "2012/2013" → "2012")</a:t>
            </a:r>
          </a:p>
          <a:p>
            <a:pPr algn="l">
              <a:buFont typeface="+mj-lt"/>
              <a:buAutoNum type="arabicPeriod"/>
            </a:pPr>
            <a:r>
              <a:rPr lang="ru-RU" sz="2400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Анализ:</a:t>
            </a:r>
            <a:r>
              <a:rPr lang="ru-RU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sz="2400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ABC, XYZ, RFM</a:t>
            </a:r>
            <a:endParaRPr lang="ru-RU" sz="2400" b="0" i="0" u="none" strike="noStrike" dirty="0">
              <a:solidFill>
                <a:srgbClr val="40404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снимок экрана, программное обеспечение, Значок на компьютере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AFFD95-C8E5-20DA-AB57-5EE95836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 bwMode="auto">
          <a:xfrm>
            <a:off x="2842055" y="285529"/>
            <a:ext cx="8760438" cy="237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76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Loginom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5A6D9-647E-EB5E-A46F-75E648D5134F}"/>
              </a:ext>
            </a:extLst>
          </p:cNvPr>
          <p:cNvSpPr txBox="1"/>
          <p:nvPr/>
        </p:nvSpPr>
        <p:spPr>
          <a:xfrm>
            <a:off x="499310" y="5244669"/>
            <a:ext cx="7730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ABC-</a:t>
            </a: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школ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20% 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школ (лидеры – Лицей «Вторая школа», СУНЦ МГУ)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30% 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школ (средние результаты)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Категория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50% 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школ (низкая активность)</a:t>
            </a:r>
          </a:p>
        </p:txBody>
      </p:sp>
      <p:pic>
        <p:nvPicPr>
          <p:cNvPr id="6" name="Рисунок 5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6834A4-C5F2-7162-48A1-05D7D862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0923" y="1268293"/>
            <a:ext cx="7230154" cy="366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554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" descr="Logo normal 1401e1667efad29606cdfdd1d90ffe25d413b1d0f75e857e435eab2230f63f39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" descr="C:\Users\Афанасьева Жанна\Downloads\новый герб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71663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"/>
          <p:cNvSpPr/>
          <p:nvPr/>
        </p:nvSpPr>
        <p:spPr>
          <a:xfrm>
            <a:off x="1475875" y="160338"/>
            <a:ext cx="976964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в </a:t>
            </a:r>
            <a:r>
              <a:rPr lang="en-US" sz="44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Loginom</a:t>
            </a:r>
            <a:endParaRPr lang="ru-RU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5A6D9-647E-EB5E-A46F-75E648D5134F}"/>
              </a:ext>
            </a:extLst>
          </p:cNvPr>
          <p:cNvSpPr txBox="1"/>
          <p:nvPr/>
        </p:nvSpPr>
        <p:spPr>
          <a:xfrm>
            <a:off x="499310" y="5244669"/>
            <a:ext cx="77302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XYZ-</a:t>
            </a: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стабильности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Стабильные школы (например, СУНЦ МГУ)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Умеренные колебания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</a:t>
            </a:r>
            <a:r>
              <a:rPr lang="en" b="1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Z:</a:t>
            </a:r>
            <a:r>
              <a:rPr lang="en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b="0" i="0" u="none" strike="noStrik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Непредсказуемые результаты</a:t>
            </a:r>
          </a:p>
        </p:txBody>
      </p:sp>
      <p:pic>
        <p:nvPicPr>
          <p:cNvPr id="2" name="Рисунок 1" descr="Изображение выглядит как текст, программное обеспечение, число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1A6C47BC-D56F-94D9-ED55-924A9024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8136" y="1268293"/>
            <a:ext cx="6595728" cy="380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8533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703</Words>
  <Application>Microsoft Macintosh PowerPoint</Application>
  <PresentationFormat>Широкоэкранный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Елена Мошенина</dc:creator>
  <cp:lastModifiedBy>Кузьмина Дарья Юрьевна</cp:lastModifiedBy>
  <cp:revision>19</cp:revision>
  <dcterms:created xsi:type="dcterms:W3CDTF">2025-04-12T19:44:11Z</dcterms:created>
  <dcterms:modified xsi:type="dcterms:W3CDTF">2025-04-19T01:42:45Z</dcterms:modified>
</cp:coreProperties>
</file>